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72" r:id="rId5"/>
    <p:sldId id="273" r:id="rId6"/>
    <p:sldId id="278" r:id="rId7"/>
    <p:sldId id="274" r:id="rId8"/>
    <p:sldId id="279" r:id="rId9"/>
    <p:sldId id="275" r:id="rId10"/>
    <p:sldId id="276" r:id="rId11"/>
    <p:sldId id="267" r:id="rId12"/>
  </p:sldIdLst>
  <p:sldSz cx="6858000" cy="5143500"/>
  <p:notesSz cx="6858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3" autoAdjust="0"/>
  </p:normalViewPr>
  <p:slideViewPr>
    <p:cSldViewPr>
      <p:cViewPr varScale="1">
        <p:scale>
          <a:sx n="158" d="100"/>
          <a:sy n="158" d="100"/>
        </p:scale>
        <p:origin x="1212" y="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19AA3-4FA4-424B-87D0-41D4A29E94D7}" type="datetimeFigureOut">
              <a:rPr lang="ko-KR" altLang="en-US" smtClean="0"/>
              <a:t>2020-03-08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642938"/>
            <a:ext cx="231457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2474913"/>
            <a:ext cx="54864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4886325"/>
            <a:ext cx="29718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AF064-1B51-481A-AE78-2518F589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3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2847" y="1488693"/>
            <a:ext cx="397230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8700" y="2880360"/>
            <a:ext cx="48006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290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1870" y="1183005"/>
            <a:ext cx="298323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227" y="562355"/>
            <a:ext cx="6238875" cy="0"/>
          </a:xfrm>
          <a:custGeom>
            <a:avLst/>
            <a:gdLst/>
            <a:ahLst/>
            <a:cxnLst/>
            <a:rect l="l" t="t" r="r" b="b"/>
            <a:pathLst>
              <a:path w="6238875">
                <a:moveTo>
                  <a:pt x="623862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575303" y="4823459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123432" y="170687"/>
            <a:ext cx="391667" cy="39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8111" y="2440381"/>
            <a:ext cx="2541777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183005"/>
            <a:ext cx="61722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1640" y="4786985"/>
            <a:ext cx="101346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4783455"/>
            <a:ext cx="157734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42811" y="4786985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 Light"/>
                <a:cs typeface="Calibri Light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640" y="4748885"/>
            <a:ext cx="1013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15" dirty="0">
                <a:solidFill>
                  <a:srgbClr val="888888"/>
                </a:solidFill>
                <a:latin typeface="Calibri Light"/>
                <a:cs typeface="Calibri Light"/>
              </a:rPr>
              <a:t>ht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tps</a:t>
            </a:r>
            <a:r>
              <a:rPr sz="1200" b="0" spc="-5" dirty="0">
                <a:solidFill>
                  <a:srgbClr val="888888"/>
                </a:solidFill>
                <a:latin typeface="Calibri Light"/>
                <a:cs typeface="Calibri Light"/>
              </a:rPr>
              <a:t>:/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/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da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c</a:t>
            </a:r>
            <a:r>
              <a:rPr sz="1200" b="0" spc="-5" dirty="0">
                <a:solidFill>
                  <a:srgbClr val="888888"/>
                </a:solidFill>
                <a:latin typeface="Calibri Light"/>
                <a:cs typeface="Calibri Light"/>
              </a:rPr>
              <a:t>on</a:t>
            </a:r>
            <a:r>
              <a:rPr sz="1200" b="0" spc="-10" dirty="0">
                <a:solidFill>
                  <a:srgbClr val="888888"/>
                </a:solidFill>
                <a:latin typeface="Calibri Light"/>
                <a:cs typeface="Calibri Light"/>
              </a:rPr>
              <a:t>.</a:t>
            </a:r>
            <a:r>
              <a:rPr sz="1200" b="0" dirty="0">
                <a:solidFill>
                  <a:srgbClr val="888888"/>
                </a:solidFill>
                <a:latin typeface="Calibri Light"/>
                <a:cs typeface="Calibri Light"/>
              </a:rPr>
              <a:t>io</a:t>
            </a:r>
            <a:endParaRPr sz="1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4388" y="4719828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4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4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6432" y="4724400"/>
            <a:ext cx="277495" cy="277495"/>
          </a:xfrm>
          <a:custGeom>
            <a:avLst/>
            <a:gdLst/>
            <a:ahLst/>
            <a:cxnLst/>
            <a:rect l="l" t="t" r="r" b="b"/>
            <a:pathLst>
              <a:path w="277495" h="277495">
                <a:moveTo>
                  <a:pt x="0" y="138684"/>
                </a:moveTo>
                <a:lnTo>
                  <a:pt x="7071" y="94848"/>
                </a:lnTo>
                <a:lnTo>
                  <a:pt x="26761" y="56778"/>
                </a:lnTo>
                <a:lnTo>
                  <a:pt x="56784" y="26757"/>
                </a:lnTo>
                <a:lnTo>
                  <a:pt x="94853" y="7070"/>
                </a:lnTo>
                <a:lnTo>
                  <a:pt x="138683" y="0"/>
                </a:lnTo>
                <a:lnTo>
                  <a:pt x="182514" y="7070"/>
                </a:lnTo>
                <a:lnTo>
                  <a:pt x="220583" y="26757"/>
                </a:lnTo>
                <a:lnTo>
                  <a:pt x="250606" y="56778"/>
                </a:lnTo>
                <a:lnTo>
                  <a:pt x="270296" y="94848"/>
                </a:lnTo>
                <a:lnTo>
                  <a:pt x="277367" y="138684"/>
                </a:lnTo>
                <a:lnTo>
                  <a:pt x="270296" y="182519"/>
                </a:lnTo>
                <a:lnTo>
                  <a:pt x="250606" y="220589"/>
                </a:lnTo>
                <a:lnTo>
                  <a:pt x="220583" y="250610"/>
                </a:lnTo>
                <a:lnTo>
                  <a:pt x="182514" y="270297"/>
                </a:lnTo>
                <a:lnTo>
                  <a:pt x="138683" y="277368"/>
                </a:lnTo>
                <a:lnTo>
                  <a:pt x="94853" y="270297"/>
                </a:lnTo>
                <a:lnTo>
                  <a:pt x="56784" y="250610"/>
                </a:lnTo>
                <a:lnTo>
                  <a:pt x="26761" y="220589"/>
                </a:lnTo>
                <a:lnTo>
                  <a:pt x="7071" y="182519"/>
                </a:lnTo>
                <a:lnTo>
                  <a:pt x="0" y="138684"/>
                </a:lnTo>
                <a:close/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14116" y="4824984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0" y="38912"/>
                </a:moveTo>
                <a:lnTo>
                  <a:pt x="45719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4116" y="4860035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45719" y="38087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5303" y="4856988"/>
            <a:ext cx="45720" cy="39370"/>
          </a:xfrm>
          <a:custGeom>
            <a:avLst/>
            <a:gdLst/>
            <a:ahLst/>
            <a:cxnLst/>
            <a:rect l="l" t="t" r="r" b="b"/>
            <a:pathLst>
              <a:path w="45720" h="39370">
                <a:moveTo>
                  <a:pt x="45720" y="0"/>
                </a:moveTo>
                <a:lnTo>
                  <a:pt x="0" y="38912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5303" y="4823458"/>
            <a:ext cx="45720" cy="45719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38087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8039" y="212158"/>
            <a:ext cx="382452" cy="3087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552" y="498348"/>
            <a:ext cx="6407150" cy="338455"/>
          </a:xfrm>
          <a:custGeom>
            <a:avLst/>
            <a:gdLst/>
            <a:ahLst/>
            <a:cxnLst/>
            <a:rect l="l" t="t" r="r" b="b"/>
            <a:pathLst>
              <a:path w="6407150" h="338455">
                <a:moveTo>
                  <a:pt x="0" y="338327"/>
                </a:moveTo>
                <a:lnTo>
                  <a:pt x="6406896" y="338327"/>
                </a:lnTo>
                <a:lnTo>
                  <a:pt x="6406896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xfrm>
            <a:off x="379349" y="1478575"/>
            <a:ext cx="6253353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spc="5"/>
              <a:t>Dacon </a:t>
            </a:r>
            <a:r>
              <a:rPr lang="en-US" altLang="ko-KR" spc="5" smtClean="0"/>
              <a:t>2</a:t>
            </a:r>
            <a:r>
              <a:rPr lang="ko-KR" altLang="en-US" spc="5" smtClean="0"/>
              <a:t>회 천체유형분류</a:t>
            </a:r>
            <a:r>
              <a:rPr lang="en-US" altLang="ko-KR" spc="5" smtClean="0"/>
              <a:t> </a:t>
            </a:r>
            <a:r>
              <a:rPr lang="ko-KR" altLang="en-US" spc="5" dirty="0"/>
              <a:t>모델링 경진대회</a:t>
            </a:r>
            <a:endParaRPr spc="-285" dirty="0"/>
          </a:p>
        </p:txBody>
      </p:sp>
      <p:sp>
        <p:nvSpPr>
          <p:cNvPr id="12" name="object 12"/>
          <p:cNvSpPr txBox="1"/>
          <p:nvPr/>
        </p:nvSpPr>
        <p:spPr>
          <a:xfrm>
            <a:off x="3066665" y="3257550"/>
            <a:ext cx="1404578" cy="33083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spc="-135" smtClean="0">
                <a:latin typeface="Dotum"/>
                <a:cs typeface="Dotum"/>
              </a:rPr>
              <a:t>taegu</a:t>
            </a:r>
            <a:endParaRPr sz="2000" dirty="0">
              <a:latin typeface="Dotum"/>
              <a:cs typeface="Dot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7" name="직사각형 6"/>
          <p:cNvSpPr/>
          <p:nvPr/>
        </p:nvSpPr>
        <p:spPr>
          <a:xfrm>
            <a:off x="339090" y="2075340"/>
            <a:ext cx="6611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Out of fold</a:t>
            </a:r>
          </a:p>
          <a:p>
            <a:r>
              <a:rPr lang="en-US" altLang="ko-KR" sz="1000" b="1" smtClean="0"/>
              <a:t>- </a:t>
            </a:r>
            <a:r>
              <a:rPr lang="ko-KR" altLang="en-US" sz="1000" smtClean="0"/>
              <a:t>교차검증으로 </a:t>
            </a:r>
            <a:r>
              <a:rPr lang="ko-KR" altLang="en-US" sz="1000"/>
              <a:t> </a:t>
            </a:r>
            <a:r>
              <a:rPr lang="en-US" altLang="ko-KR" sz="1000"/>
              <a:t>oof</a:t>
            </a:r>
            <a:r>
              <a:rPr lang="ko-KR" altLang="en-US" sz="1000"/>
              <a:t>를 사용했으며 안정정인 </a:t>
            </a:r>
            <a:r>
              <a:rPr lang="en-US" altLang="ko-KR" sz="1000"/>
              <a:t>CV</a:t>
            </a:r>
            <a:r>
              <a:rPr lang="ko-KR" altLang="en-US" sz="1000"/>
              <a:t>를 </a:t>
            </a:r>
            <a:r>
              <a:rPr lang="ko-KR" altLang="en-US" sz="1000" smtClean="0"/>
              <a:t>보여주었고</a:t>
            </a:r>
            <a:r>
              <a:rPr lang="en-US" altLang="ko-KR" sz="1000" smtClean="0"/>
              <a:t>,</a:t>
            </a:r>
            <a:r>
              <a:rPr lang="ko-KR" altLang="en-US" sz="1000"/>
              <a:t> 앙상블의 효과를 통해 </a:t>
            </a:r>
            <a:r>
              <a:rPr lang="en-US" altLang="ko-KR" sz="1000"/>
              <a:t>Logloss</a:t>
            </a:r>
            <a:r>
              <a:rPr lang="ko-KR" altLang="en-US" sz="1000"/>
              <a:t>를 낮출 수 </a:t>
            </a:r>
            <a:r>
              <a:rPr lang="ko-KR" altLang="en-US" sz="1000" smtClean="0"/>
              <a:t>있었습니다</a:t>
            </a:r>
            <a:r>
              <a:rPr lang="en-US" altLang="ko-KR" sz="1000" smtClean="0"/>
              <a:t>.</a:t>
            </a:r>
            <a:endParaRPr lang="ko-KR" altLang="en-US" sz="1000"/>
          </a:p>
          <a:p>
            <a:endParaRPr lang="en-US" altLang="ko-KR" sz="1000" b="1" smtClean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381000" y="18906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4. Model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2470487"/>
            <a:ext cx="4311650" cy="13993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9090" y="3994487"/>
            <a:ext cx="57283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>
                <a:latin typeface="+mj-lt"/>
              </a:rPr>
              <a:t>prams</a:t>
            </a:r>
            <a:endParaRPr lang="ko-KR" altLang="en-US" sz="1000" b="1">
              <a:latin typeface="+mj-lt"/>
            </a:endParaRPr>
          </a:p>
          <a:p>
            <a:r>
              <a:rPr lang="en-US" altLang="ko-KR" sz="1000">
                <a:latin typeface="+mj-lt"/>
              </a:rPr>
              <a:t>- </a:t>
            </a:r>
            <a:r>
              <a:rPr lang="en-US" altLang="ko-KR" sz="1000" smtClean="0">
                <a:latin typeface="+mj-lt"/>
              </a:rPr>
              <a:t> class</a:t>
            </a:r>
            <a:r>
              <a:rPr lang="en-US" altLang="ko-KR" sz="1000">
                <a:latin typeface="+mj-lt"/>
              </a:rPr>
              <a:t> </a:t>
            </a:r>
            <a:r>
              <a:rPr lang="ko-KR" altLang="en-US" sz="1000">
                <a:latin typeface="+mj-lt"/>
              </a:rPr>
              <a:t>불균형 때문인지 파라미터에 매우 민감했습니다</a:t>
            </a:r>
            <a:r>
              <a:rPr lang="en-US" altLang="ko-KR" sz="1000">
                <a:latin typeface="+mj-lt"/>
              </a:rPr>
              <a:t>.</a:t>
            </a:r>
          </a:p>
          <a:p>
            <a:r>
              <a:rPr lang="en-US" altLang="ko-KR" sz="1000">
                <a:latin typeface="+mj-lt"/>
              </a:rPr>
              <a:t>- </a:t>
            </a:r>
            <a:r>
              <a:rPr lang="en-US" altLang="ko-KR" sz="1000" smtClean="0">
                <a:latin typeface="+mj-lt"/>
              </a:rPr>
              <a:t> learning_rate</a:t>
            </a:r>
            <a:r>
              <a:rPr lang="ko-KR" altLang="en-US" sz="1000">
                <a:latin typeface="+mj-lt"/>
              </a:rPr>
              <a:t>를 낮출 때 </a:t>
            </a:r>
            <a:r>
              <a:rPr lang="en-US" altLang="ko-KR" sz="1000">
                <a:latin typeface="+mj-lt"/>
              </a:rPr>
              <a:t>cv</a:t>
            </a:r>
            <a:r>
              <a:rPr lang="ko-KR" altLang="en-US" sz="1000">
                <a:latin typeface="+mj-lt"/>
              </a:rPr>
              <a:t>와 </a:t>
            </a:r>
            <a:r>
              <a:rPr lang="en-US" altLang="ko-KR" sz="1000">
                <a:latin typeface="+mj-lt"/>
              </a:rPr>
              <a:t>lb</a:t>
            </a:r>
            <a:r>
              <a:rPr lang="ko-KR" altLang="en-US" sz="1000">
                <a:latin typeface="+mj-lt"/>
              </a:rPr>
              <a:t>가 많이 향상되었습니다</a:t>
            </a:r>
            <a:r>
              <a:rPr lang="en-US" altLang="ko-KR" sz="1000">
                <a:latin typeface="+mj-lt"/>
              </a:rPr>
              <a:t>(0.01</a:t>
            </a:r>
            <a:r>
              <a:rPr lang="ko-KR" altLang="en-US" sz="1000">
                <a:latin typeface="+mj-lt"/>
              </a:rPr>
              <a:t>일 때 </a:t>
            </a:r>
            <a:r>
              <a:rPr lang="en-US" altLang="ko-KR" sz="1000">
                <a:latin typeface="+mj-lt"/>
              </a:rPr>
              <a:t>best)</a:t>
            </a:r>
          </a:p>
          <a:p>
            <a:r>
              <a:rPr lang="en-US" altLang="ko-KR" sz="1000">
                <a:latin typeface="+mj-lt"/>
              </a:rPr>
              <a:t>- </a:t>
            </a:r>
            <a:r>
              <a:rPr lang="en-US" altLang="ko-KR" sz="1000" smtClean="0">
                <a:latin typeface="+mj-lt"/>
              </a:rPr>
              <a:t> colsample_bytree</a:t>
            </a:r>
            <a:r>
              <a:rPr lang="ko-KR" altLang="en-US" sz="1000">
                <a:latin typeface="+mj-lt"/>
              </a:rPr>
              <a:t>를 감소함에 따라 성능이 증가하였고 </a:t>
            </a:r>
            <a:r>
              <a:rPr lang="en-US" altLang="ko-KR" sz="1000">
                <a:latin typeface="+mj-lt"/>
              </a:rPr>
              <a:t>0.22</a:t>
            </a:r>
            <a:r>
              <a:rPr lang="ko-KR" altLang="en-US" sz="1000">
                <a:latin typeface="+mj-lt"/>
              </a:rPr>
              <a:t>가 제일 좋았습니다</a:t>
            </a:r>
            <a:r>
              <a:rPr lang="en-US" altLang="ko-KR" sz="1000">
                <a:latin typeface="+mj-lt"/>
              </a:rPr>
              <a:t>.</a:t>
            </a:r>
          </a:p>
          <a:p>
            <a:r>
              <a:rPr lang="en-US" altLang="ko-KR" sz="1000" b="1">
                <a:latin typeface="+mj-lt"/>
              </a:rPr>
              <a:t/>
            </a:r>
            <a:br>
              <a:rPr lang="en-US" altLang="ko-KR" sz="1000" b="1">
                <a:latin typeface="+mj-lt"/>
              </a:rPr>
            </a:br>
            <a:endParaRPr lang="en-US" altLang="ko-KR" sz="1000" b="1">
              <a:effectLst/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9090" y="660082"/>
            <a:ext cx="15343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smtClean="0"/>
              <a:t>최종모델</a:t>
            </a:r>
            <a:r>
              <a:rPr lang="en-US" altLang="ko-KR" sz="1000" b="1" smtClean="0"/>
              <a:t>(XGBoost_GPU)</a:t>
            </a:r>
            <a:endParaRPr lang="en-US" altLang="ko-KR" sz="1000" b="1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863447"/>
            <a:ext cx="4852721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2956"/>
            <a:ext cx="1005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rebuchet MS"/>
                <a:cs typeface="Trebuchet MS"/>
              </a:rPr>
              <a:t>THANK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5" dirty="0">
                <a:latin typeface="Trebuchet MS"/>
                <a:cs typeface="Trebuchet MS"/>
              </a:rPr>
              <a:t>YOU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-140" dirty="0"/>
              <a:t> </a:t>
            </a:r>
            <a:r>
              <a:rPr spc="-5" dirty="0"/>
              <a:t>YOU</a:t>
            </a:r>
          </a:p>
        </p:txBody>
      </p:sp>
      <p:sp>
        <p:nvSpPr>
          <p:cNvPr id="4" name="object 4"/>
          <p:cNvSpPr/>
          <p:nvPr/>
        </p:nvSpPr>
        <p:spPr>
          <a:xfrm>
            <a:off x="2236124" y="1187505"/>
            <a:ext cx="2298747" cy="1203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181432"/>
            <a:ext cx="3606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85" dirty="0">
                <a:latin typeface="Malgun Gothic"/>
                <a:cs typeface="Malgun Gothic"/>
              </a:rPr>
              <a:t>목차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6908" y="946403"/>
            <a:ext cx="500380" cy="500380"/>
            <a:chOff x="406908" y="946403"/>
            <a:chExt cx="500380" cy="500380"/>
          </a:xfrm>
        </p:grpSpPr>
        <p:sp>
          <p:nvSpPr>
            <p:cNvPr id="3" name="object 3"/>
            <p:cNvSpPr/>
            <p:nvPr/>
          </p:nvSpPr>
          <p:spPr>
            <a:xfrm>
              <a:off x="406908" y="946403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80" h="500380">
                  <a:moveTo>
                    <a:pt x="0" y="249936"/>
                  </a:moveTo>
                  <a:lnTo>
                    <a:pt x="4026" y="205006"/>
                  </a:lnTo>
                  <a:lnTo>
                    <a:pt x="15636" y="162719"/>
                  </a:lnTo>
                  <a:lnTo>
                    <a:pt x="34123" y="123782"/>
                  </a:lnTo>
                  <a:lnTo>
                    <a:pt x="58781" y="88900"/>
                  </a:lnTo>
                  <a:lnTo>
                    <a:pt x="88905" y="58777"/>
                  </a:lnTo>
                  <a:lnTo>
                    <a:pt x="123788" y="34120"/>
                  </a:lnTo>
                  <a:lnTo>
                    <a:pt x="162725" y="15635"/>
                  </a:lnTo>
                  <a:lnTo>
                    <a:pt x="205009" y="4026"/>
                  </a:lnTo>
                  <a:lnTo>
                    <a:pt x="249936" y="0"/>
                  </a:lnTo>
                  <a:lnTo>
                    <a:pt x="294862" y="4026"/>
                  </a:lnTo>
                  <a:lnTo>
                    <a:pt x="337146" y="15635"/>
                  </a:lnTo>
                  <a:lnTo>
                    <a:pt x="376083" y="34120"/>
                  </a:lnTo>
                  <a:lnTo>
                    <a:pt x="410966" y="58777"/>
                  </a:lnTo>
                  <a:lnTo>
                    <a:pt x="441090" y="88900"/>
                  </a:lnTo>
                  <a:lnTo>
                    <a:pt x="465748" y="123782"/>
                  </a:lnTo>
                  <a:lnTo>
                    <a:pt x="484235" y="162719"/>
                  </a:lnTo>
                  <a:lnTo>
                    <a:pt x="495845" y="205006"/>
                  </a:lnTo>
                  <a:lnTo>
                    <a:pt x="499872" y="249936"/>
                  </a:lnTo>
                  <a:lnTo>
                    <a:pt x="495845" y="294865"/>
                  </a:lnTo>
                  <a:lnTo>
                    <a:pt x="484235" y="337152"/>
                  </a:lnTo>
                  <a:lnTo>
                    <a:pt x="465748" y="376089"/>
                  </a:lnTo>
                  <a:lnTo>
                    <a:pt x="441090" y="410971"/>
                  </a:lnTo>
                  <a:lnTo>
                    <a:pt x="410966" y="441094"/>
                  </a:lnTo>
                  <a:lnTo>
                    <a:pt x="376083" y="465751"/>
                  </a:lnTo>
                  <a:lnTo>
                    <a:pt x="337146" y="484236"/>
                  </a:lnTo>
                  <a:lnTo>
                    <a:pt x="294862" y="495845"/>
                  </a:lnTo>
                  <a:lnTo>
                    <a:pt x="249936" y="499872"/>
                  </a:lnTo>
                  <a:lnTo>
                    <a:pt x="205009" y="495845"/>
                  </a:lnTo>
                  <a:lnTo>
                    <a:pt x="162725" y="484236"/>
                  </a:lnTo>
                  <a:lnTo>
                    <a:pt x="123788" y="465751"/>
                  </a:lnTo>
                  <a:lnTo>
                    <a:pt x="88905" y="441094"/>
                  </a:lnTo>
                  <a:lnTo>
                    <a:pt x="58781" y="410972"/>
                  </a:lnTo>
                  <a:lnTo>
                    <a:pt x="34123" y="376089"/>
                  </a:lnTo>
                  <a:lnTo>
                    <a:pt x="15636" y="337152"/>
                  </a:lnTo>
                  <a:lnTo>
                    <a:pt x="4026" y="294865"/>
                  </a:lnTo>
                  <a:lnTo>
                    <a:pt x="0" y="249936"/>
                  </a:lnTo>
                  <a:close/>
                </a:path>
              </a:pathLst>
            </a:custGeom>
            <a:ln w="9144">
              <a:solidFill>
                <a:srgbClr val="017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589584" y="1063878"/>
              <a:ext cx="134620" cy="23939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dirty="0">
                  <a:latin typeface="Comic Sans MS"/>
                  <a:cs typeface="Comic Sans MS"/>
                </a:rPr>
                <a:t>1</a:t>
              </a:r>
              <a:endParaRPr sz="1400">
                <a:latin typeface="Comic Sans MS"/>
                <a:cs typeface="Comic Sans M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3679" y="2673172"/>
            <a:ext cx="500380" cy="500380"/>
            <a:chOff x="422148" y="3697223"/>
            <a:chExt cx="500380" cy="500380"/>
          </a:xfrm>
        </p:grpSpPr>
        <p:sp>
          <p:nvSpPr>
            <p:cNvPr id="8" name="object 8"/>
            <p:cNvSpPr/>
            <p:nvPr/>
          </p:nvSpPr>
          <p:spPr>
            <a:xfrm>
              <a:off x="422148" y="3697223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80" h="500379">
                  <a:moveTo>
                    <a:pt x="0" y="249935"/>
                  </a:moveTo>
                  <a:lnTo>
                    <a:pt x="4026" y="205006"/>
                  </a:lnTo>
                  <a:lnTo>
                    <a:pt x="15636" y="162719"/>
                  </a:lnTo>
                  <a:lnTo>
                    <a:pt x="34123" y="123782"/>
                  </a:lnTo>
                  <a:lnTo>
                    <a:pt x="58781" y="88900"/>
                  </a:lnTo>
                  <a:lnTo>
                    <a:pt x="88905" y="58777"/>
                  </a:lnTo>
                  <a:lnTo>
                    <a:pt x="123788" y="34120"/>
                  </a:lnTo>
                  <a:lnTo>
                    <a:pt x="162725" y="15635"/>
                  </a:lnTo>
                  <a:lnTo>
                    <a:pt x="205009" y="4026"/>
                  </a:lnTo>
                  <a:lnTo>
                    <a:pt x="249936" y="0"/>
                  </a:lnTo>
                  <a:lnTo>
                    <a:pt x="294862" y="4026"/>
                  </a:lnTo>
                  <a:lnTo>
                    <a:pt x="337146" y="15635"/>
                  </a:lnTo>
                  <a:lnTo>
                    <a:pt x="376083" y="34120"/>
                  </a:lnTo>
                  <a:lnTo>
                    <a:pt x="410966" y="58777"/>
                  </a:lnTo>
                  <a:lnTo>
                    <a:pt x="441090" y="88900"/>
                  </a:lnTo>
                  <a:lnTo>
                    <a:pt x="465748" y="123782"/>
                  </a:lnTo>
                  <a:lnTo>
                    <a:pt x="484235" y="162719"/>
                  </a:lnTo>
                  <a:lnTo>
                    <a:pt x="495845" y="205006"/>
                  </a:lnTo>
                  <a:lnTo>
                    <a:pt x="499871" y="249935"/>
                  </a:lnTo>
                  <a:lnTo>
                    <a:pt x="495845" y="294862"/>
                  </a:lnTo>
                  <a:lnTo>
                    <a:pt x="484235" y="337146"/>
                  </a:lnTo>
                  <a:lnTo>
                    <a:pt x="465748" y="376083"/>
                  </a:lnTo>
                  <a:lnTo>
                    <a:pt x="441090" y="410966"/>
                  </a:lnTo>
                  <a:lnTo>
                    <a:pt x="410966" y="441090"/>
                  </a:lnTo>
                  <a:lnTo>
                    <a:pt x="376083" y="465748"/>
                  </a:lnTo>
                  <a:lnTo>
                    <a:pt x="337146" y="484235"/>
                  </a:lnTo>
                  <a:lnTo>
                    <a:pt x="294862" y="495845"/>
                  </a:lnTo>
                  <a:lnTo>
                    <a:pt x="249936" y="499872"/>
                  </a:lnTo>
                  <a:lnTo>
                    <a:pt x="205009" y="495845"/>
                  </a:lnTo>
                  <a:lnTo>
                    <a:pt x="162725" y="484235"/>
                  </a:lnTo>
                  <a:lnTo>
                    <a:pt x="123788" y="465748"/>
                  </a:lnTo>
                  <a:lnTo>
                    <a:pt x="88905" y="441090"/>
                  </a:lnTo>
                  <a:lnTo>
                    <a:pt x="58781" y="410966"/>
                  </a:lnTo>
                  <a:lnTo>
                    <a:pt x="34123" y="376083"/>
                  </a:lnTo>
                  <a:lnTo>
                    <a:pt x="15636" y="337146"/>
                  </a:lnTo>
                  <a:lnTo>
                    <a:pt x="4026" y="294862"/>
                  </a:lnTo>
                  <a:lnTo>
                    <a:pt x="0" y="249935"/>
                  </a:lnTo>
                  <a:close/>
                </a:path>
              </a:pathLst>
            </a:custGeom>
            <a:ln w="9144">
              <a:solidFill>
                <a:srgbClr val="039B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05129" y="3814978"/>
              <a:ext cx="13462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latin typeface="Comic Sans MS"/>
                  <a:cs typeface="Comic Sans MS"/>
                </a:rPr>
                <a:t>3</a:t>
              </a:r>
              <a:endParaRPr sz="1400">
                <a:latin typeface="Comic Sans MS"/>
                <a:cs typeface="Comic Sans M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1051165" y="876847"/>
            <a:ext cx="19198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Data</a:t>
            </a:r>
            <a:endParaRPr lang="en-US" altLang="ko-KR" sz="1000" b="1" smtClean="0"/>
          </a:p>
          <a:p>
            <a:pPr marL="228600" indent="-228600">
              <a:buFont typeface="+mj-lt"/>
              <a:buAutoNum type="arabicPeriod"/>
            </a:pPr>
            <a:r>
              <a:rPr lang="en-US" altLang="ko-KR" sz="1000" b="1"/>
              <a:t> </a:t>
            </a:r>
            <a:r>
              <a:rPr lang="en-US" altLang="ko-KR" sz="1000" b="1" smtClean="0"/>
              <a:t>Info</a:t>
            </a:r>
            <a:endParaRPr lang="en-US" altLang="ko-KR" sz="1000" b="1"/>
          </a:p>
          <a:p>
            <a:r>
              <a:rPr lang="en-US" altLang="ko-KR" sz="1000" b="1"/>
              <a:t>2.     </a:t>
            </a:r>
            <a:r>
              <a:rPr lang="en-US" altLang="ko-KR" sz="1000" b="1" smtClean="0"/>
              <a:t>Preprocessing</a:t>
            </a:r>
            <a:endParaRPr lang="en-US" altLang="ko-KR" sz="1000" b="1"/>
          </a:p>
        </p:txBody>
      </p:sp>
      <p:grpSp>
        <p:nvGrpSpPr>
          <p:cNvPr id="16" name="그룹 15"/>
          <p:cNvGrpSpPr/>
          <p:nvPr/>
        </p:nvGrpSpPr>
        <p:grpSpPr>
          <a:xfrm>
            <a:off x="421640" y="1648677"/>
            <a:ext cx="2568421" cy="984885"/>
            <a:chOff x="418225" y="1446783"/>
            <a:chExt cx="2568421" cy="984885"/>
          </a:xfrm>
        </p:grpSpPr>
        <p:grpSp>
          <p:nvGrpSpPr>
            <p:cNvPr id="10" name="그룹 9"/>
            <p:cNvGrpSpPr/>
            <p:nvPr/>
          </p:nvGrpSpPr>
          <p:grpSpPr>
            <a:xfrm>
              <a:off x="418225" y="1504950"/>
              <a:ext cx="500380" cy="498475"/>
              <a:chOff x="418225" y="1739974"/>
              <a:chExt cx="500380" cy="498475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418225" y="1739974"/>
                <a:ext cx="500380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500380" h="498475">
                    <a:moveTo>
                      <a:pt x="0" y="249174"/>
                    </a:moveTo>
                    <a:lnTo>
                      <a:pt x="4026" y="204370"/>
                    </a:lnTo>
                    <a:lnTo>
                      <a:pt x="15636" y="162207"/>
                    </a:lnTo>
                    <a:lnTo>
                      <a:pt x="34123" y="123387"/>
                    </a:lnTo>
                    <a:lnTo>
                      <a:pt x="58781" y="88612"/>
                    </a:lnTo>
                    <a:lnTo>
                      <a:pt x="88905" y="58585"/>
                    </a:lnTo>
                    <a:lnTo>
                      <a:pt x="123788" y="34007"/>
                    </a:lnTo>
                    <a:lnTo>
                      <a:pt x="162725" y="15582"/>
                    </a:lnTo>
                    <a:lnTo>
                      <a:pt x="205009" y="4012"/>
                    </a:lnTo>
                    <a:lnTo>
                      <a:pt x="249936" y="0"/>
                    </a:lnTo>
                    <a:lnTo>
                      <a:pt x="294862" y="4012"/>
                    </a:lnTo>
                    <a:lnTo>
                      <a:pt x="337146" y="15582"/>
                    </a:lnTo>
                    <a:lnTo>
                      <a:pt x="376083" y="34007"/>
                    </a:lnTo>
                    <a:lnTo>
                      <a:pt x="410966" y="58585"/>
                    </a:lnTo>
                    <a:lnTo>
                      <a:pt x="441090" y="88612"/>
                    </a:lnTo>
                    <a:lnTo>
                      <a:pt x="465748" y="123387"/>
                    </a:lnTo>
                    <a:lnTo>
                      <a:pt x="484235" y="162207"/>
                    </a:lnTo>
                    <a:lnTo>
                      <a:pt x="495845" y="204370"/>
                    </a:lnTo>
                    <a:lnTo>
                      <a:pt x="499871" y="249174"/>
                    </a:lnTo>
                    <a:lnTo>
                      <a:pt x="495845" y="293977"/>
                    </a:lnTo>
                    <a:lnTo>
                      <a:pt x="484235" y="336140"/>
                    </a:lnTo>
                    <a:lnTo>
                      <a:pt x="465748" y="374960"/>
                    </a:lnTo>
                    <a:lnTo>
                      <a:pt x="441090" y="409735"/>
                    </a:lnTo>
                    <a:lnTo>
                      <a:pt x="410966" y="439762"/>
                    </a:lnTo>
                    <a:lnTo>
                      <a:pt x="376083" y="464340"/>
                    </a:lnTo>
                    <a:lnTo>
                      <a:pt x="337146" y="482765"/>
                    </a:lnTo>
                    <a:lnTo>
                      <a:pt x="294862" y="494335"/>
                    </a:lnTo>
                    <a:lnTo>
                      <a:pt x="249936" y="498348"/>
                    </a:lnTo>
                    <a:lnTo>
                      <a:pt x="205009" y="494335"/>
                    </a:lnTo>
                    <a:lnTo>
                      <a:pt x="162725" y="482765"/>
                    </a:lnTo>
                    <a:lnTo>
                      <a:pt x="123788" y="464340"/>
                    </a:lnTo>
                    <a:lnTo>
                      <a:pt x="88905" y="439762"/>
                    </a:lnTo>
                    <a:lnTo>
                      <a:pt x="58781" y="409735"/>
                    </a:lnTo>
                    <a:lnTo>
                      <a:pt x="34123" y="374960"/>
                    </a:lnTo>
                    <a:lnTo>
                      <a:pt x="15636" y="336140"/>
                    </a:lnTo>
                    <a:lnTo>
                      <a:pt x="4026" y="293977"/>
                    </a:lnTo>
                    <a:lnTo>
                      <a:pt x="0" y="249174"/>
                    </a:lnTo>
                    <a:close/>
                  </a:path>
                </a:pathLst>
              </a:custGeom>
              <a:ln w="9143">
                <a:solidFill>
                  <a:srgbClr val="0187D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 txBox="1"/>
              <p:nvPr/>
            </p:nvSpPr>
            <p:spPr>
              <a:xfrm>
                <a:off x="600570" y="1864876"/>
                <a:ext cx="134620" cy="2393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400" b="1" dirty="0">
                    <a:latin typeface="Comic Sans MS"/>
                    <a:cs typeface="Comic Sans MS"/>
                  </a:rPr>
                  <a:t>2</a:t>
                </a:r>
                <a:endParaRPr sz="1400">
                  <a:latin typeface="Comic Sans MS"/>
                  <a:cs typeface="Comic Sans MS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D2816-94E4-465D-A9A8-B4092BE7ADBF}"/>
                </a:ext>
              </a:extLst>
            </p:cNvPr>
            <p:cNvSpPr txBox="1"/>
            <p:nvPr/>
          </p:nvSpPr>
          <p:spPr>
            <a:xfrm>
              <a:off x="1066800" y="1446783"/>
              <a:ext cx="191984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EDA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000" b="1" smtClean="0"/>
                <a:t> Idea</a:t>
              </a:r>
            </a:p>
            <a:p>
              <a:r>
                <a:rPr lang="en-US" altLang="ko-KR" sz="1000" b="1" smtClean="0"/>
                <a:t>2.     Minus</a:t>
              </a:r>
            </a:p>
            <a:p>
              <a:r>
                <a:rPr lang="en-US" altLang="ko-KR" sz="1000" b="1" smtClean="0"/>
                <a:t>3.     division / diff</a:t>
              </a:r>
            </a:p>
            <a:p>
              <a:r>
                <a:rPr lang="en-US" altLang="ko-KR" sz="1000" b="1" smtClean="0"/>
                <a:t>4.     fiberID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1066800" y="274262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Feature engineering</a:t>
            </a:r>
            <a:endParaRPr lang="en-US" altLang="ko-KR" b="1"/>
          </a:p>
        </p:txBody>
      </p:sp>
      <p:grpSp>
        <p:nvGrpSpPr>
          <p:cNvPr id="32" name="그룹 31"/>
          <p:cNvGrpSpPr/>
          <p:nvPr/>
        </p:nvGrpSpPr>
        <p:grpSpPr>
          <a:xfrm>
            <a:off x="457200" y="3442970"/>
            <a:ext cx="500380" cy="500380"/>
            <a:chOff x="422148" y="3697223"/>
            <a:chExt cx="500380" cy="500380"/>
          </a:xfrm>
        </p:grpSpPr>
        <p:sp>
          <p:nvSpPr>
            <p:cNvPr id="41" name="object 8"/>
            <p:cNvSpPr/>
            <p:nvPr/>
          </p:nvSpPr>
          <p:spPr>
            <a:xfrm>
              <a:off x="422148" y="3697223"/>
              <a:ext cx="500380" cy="500380"/>
            </a:xfrm>
            <a:custGeom>
              <a:avLst/>
              <a:gdLst/>
              <a:ahLst/>
              <a:cxnLst/>
              <a:rect l="l" t="t" r="r" b="b"/>
              <a:pathLst>
                <a:path w="500380" h="500379">
                  <a:moveTo>
                    <a:pt x="0" y="249935"/>
                  </a:moveTo>
                  <a:lnTo>
                    <a:pt x="4026" y="205006"/>
                  </a:lnTo>
                  <a:lnTo>
                    <a:pt x="15636" y="162719"/>
                  </a:lnTo>
                  <a:lnTo>
                    <a:pt x="34123" y="123782"/>
                  </a:lnTo>
                  <a:lnTo>
                    <a:pt x="58781" y="88900"/>
                  </a:lnTo>
                  <a:lnTo>
                    <a:pt x="88905" y="58777"/>
                  </a:lnTo>
                  <a:lnTo>
                    <a:pt x="123788" y="34120"/>
                  </a:lnTo>
                  <a:lnTo>
                    <a:pt x="162725" y="15635"/>
                  </a:lnTo>
                  <a:lnTo>
                    <a:pt x="205009" y="4026"/>
                  </a:lnTo>
                  <a:lnTo>
                    <a:pt x="249936" y="0"/>
                  </a:lnTo>
                  <a:lnTo>
                    <a:pt x="294862" y="4026"/>
                  </a:lnTo>
                  <a:lnTo>
                    <a:pt x="337146" y="15635"/>
                  </a:lnTo>
                  <a:lnTo>
                    <a:pt x="376083" y="34120"/>
                  </a:lnTo>
                  <a:lnTo>
                    <a:pt x="410966" y="58777"/>
                  </a:lnTo>
                  <a:lnTo>
                    <a:pt x="441090" y="88900"/>
                  </a:lnTo>
                  <a:lnTo>
                    <a:pt x="465748" y="123782"/>
                  </a:lnTo>
                  <a:lnTo>
                    <a:pt x="484235" y="162719"/>
                  </a:lnTo>
                  <a:lnTo>
                    <a:pt x="495845" y="205006"/>
                  </a:lnTo>
                  <a:lnTo>
                    <a:pt x="499871" y="249935"/>
                  </a:lnTo>
                  <a:lnTo>
                    <a:pt x="495845" y="294862"/>
                  </a:lnTo>
                  <a:lnTo>
                    <a:pt x="484235" y="337146"/>
                  </a:lnTo>
                  <a:lnTo>
                    <a:pt x="465748" y="376083"/>
                  </a:lnTo>
                  <a:lnTo>
                    <a:pt x="441090" y="410966"/>
                  </a:lnTo>
                  <a:lnTo>
                    <a:pt x="410966" y="441090"/>
                  </a:lnTo>
                  <a:lnTo>
                    <a:pt x="376083" y="465748"/>
                  </a:lnTo>
                  <a:lnTo>
                    <a:pt x="337146" y="484235"/>
                  </a:lnTo>
                  <a:lnTo>
                    <a:pt x="294862" y="495845"/>
                  </a:lnTo>
                  <a:lnTo>
                    <a:pt x="249936" y="499872"/>
                  </a:lnTo>
                  <a:lnTo>
                    <a:pt x="205009" y="495845"/>
                  </a:lnTo>
                  <a:lnTo>
                    <a:pt x="162725" y="484235"/>
                  </a:lnTo>
                  <a:lnTo>
                    <a:pt x="123788" y="465748"/>
                  </a:lnTo>
                  <a:lnTo>
                    <a:pt x="88905" y="441090"/>
                  </a:lnTo>
                  <a:lnTo>
                    <a:pt x="58781" y="410966"/>
                  </a:lnTo>
                  <a:lnTo>
                    <a:pt x="34123" y="376083"/>
                  </a:lnTo>
                  <a:lnTo>
                    <a:pt x="15636" y="337146"/>
                  </a:lnTo>
                  <a:lnTo>
                    <a:pt x="4026" y="294862"/>
                  </a:lnTo>
                  <a:lnTo>
                    <a:pt x="0" y="249935"/>
                  </a:lnTo>
                  <a:close/>
                </a:path>
              </a:pathLst>
            </a:custGeom>
            <a:ln w="9144">
              <a:solidFill>
                <a:srgbClr val="039B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9"/>
            <p:cNvSpPr txBox="1"/>
            <p:nvPr/>
          </p:nvSpPr>
          <p:spPr>
            <a:xfrm>
              <a:off x="605129" y="3814978"/>
              <a:ext cx="13462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400" b="1" smtClean="0">
                  <a:latin typeface="Comic Sans MS"/>
                  <a:cs typeface="Comic Sans MS"/>
                </a:rPr>
                <a:t>4</a:t>
              </a:r>
              <a:endParaRPr sz="1400">
                <a:latin typeface="Comic Sans MS"/>
                <a:cs typeface="Comic Sans M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1AD2816-94E4-465D-A9A8-B4092BE7ADBF}"/>
              </a:ext>
            </a:extLst>
          </p:cNvPr>
          <p:cNvSpPr txBox="1"/>
          <p:nvPr/>
        </p:nvSpPr>
        <p:spPr>
          <a:xfrm>
            <a:off x="1090321" y="351242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Model</a:t>
            </a:r>
            <a:endParaRPr lang="en-US" altLang="ko-KR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4836" y="2069056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/>
              <a:t>데이터</a:t>
            </a:r>
            <a:endParaRPr lang="ko-KR" altLang="en-US" sz="1000" dirty="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. </a:t>
            </a:r>
            <a:r>
              <a:rPr lang="en-US" altLang="ko-KR" b="1" smtClean="0"/>
              <a:t>Data – info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76" y="2284402"/>
            <a:ext cx="3329234" cy="100420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46187" y="2099736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smtClean="0"/>
              <a:t>반응변수</a:t>
            </a:r>
            <a:r>
              <a:rPr lang="en-US" altLang="ko-KR" sz="1000" smtClean="0"/>
              <a:t>(Multi Class)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smtClean="0"/>
              <a:t>클래수의 수가 많고 클래스간 분포의 불균형이 심함</a:t>
            </a:r>
            <a:r>
              <a:rPr lang="en-US" altLang="ko-KR" sz="800" smtClean="0"/>
              <a:t>.</a:t>
            </a:r>
            <a:endParaRPr lang="ko-KR" altLang="en-US" sz="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6" y="590550"/>
            <a:ext cx="4662488" cy="10886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10" y="2419350"/>
            <a:ext cx="28295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1352550"/>
            <a:ext cx="5895816" cy="3077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b="1"/>
              <a:t>. </a:t>
            </a:r>
            <a:r>
              <a:rPr lang="en-US" altLang="ko-KR" b="1" smtClean="0"/>
              <a:t>Data – preprocessing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 flipV="1">
            <a:off x="4343400" y="2633340"/>
            <a:ext cx="512953" cy="16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2133601" y="2114549"/>
            <a:ext cx="457200" cy="145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1000" y="666750"/>
            <a:ext cx="6477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Test</a:t>
            </a:r>
            <a:r>
              <a:rPr lang="ko-KR" altLang="en-US" sz="1000"/>
              <a:t> </a:t>
            </a:r>
            <a:r>
              <a:rPr lang="ko-KR" altLang="en-US" sz="1000" smtClean="0"/>
              <a:t>데이터셋에 비해 </a:t>
            </a:r>
            <a:r>
              <a:rPr lang="en-US" altLang="ko-KR" sz="1000" smtClean="0"/>
              <a:t>Train </a:t>
            </a:r>
            <a:r>
              <a:rPr lang="ko-KR" altLang="en-US" sz="1000" smtClean="0"/>
              <a:t>데이터셋에 이상치라고 생각되는 높은 수치들이 존재했습니다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Log</a:t>
            </a:r>
            <a:r>
              <a:rPr lang="ko-KR" altLang="en-US" sz="1000" smtClean="0"/>
              <a:t>변환</a:t>
            </a:r>
            <a:r>
              <a:rPr lang="en-US" altLang="ko-KR" sz="1000" smtClean="0"/>
              <a:t>, </a:t>
            </a:r>
            <a:r>
              <a:rPr lang="ko-KR" altLang="en-US" sz="1000" smtClean="0"/>
              <a:t>정규화 및 이상치제거를 시도했지만 모델의 성능이 떨어졌습니다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EDA</a:t>
            </a:r>
            <a:r>
              <a:rPr lang="ko-KR" altLang="en-US" sz="1000" smtClean="0"/>
              <a:t>과정에서만 이상치 제거하여 유의미한 변수를 생성했습니다</a:t>
            </a:r>
            <a:r>
              <a:rPr lang="en-US" altLang="ko-KR" sz="1000" smtClean="0"/>
              <a:t>.</a:t>
            </a:r>
            <a:endParaRPr lang="en-US" altLang="ko-KR" sz="1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8295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/>
              <a:t>. </a:t>
            </a:r>
            <a:r>
              <a:rPr lang="en-US" altLang="ko-KR" b="1" smtClean="0"/>
              <a:t>EDA - Idea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381000" y="666750"/>
            <a:ext cx="6477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tree</a:t>
            </a:r>
            <a:r>
              <a:rPr lang="ko-KR" altLang="en-US" sz="1000" smtClean="0"/>
              <a:t>모델은 </a:t>
            </a:r>
            <a:r>
              <a:rPr lang="ko-KR" altLang="en-US" sz="1000"/>
              <a:t>아래 </a:t>
            </a:r>
            <a:r>
              <a:rPr lang="en-US" altLang="ko-KR" sz="1000" smtClean="0"/>
              <a:t>kdeplot</a:t>
            </a:r>
            <a:r>
              <a:rPr lang="ko-KR" altLang="en-US" sz="1000" smtClean="0"/>
              <a:t>이 있을 때 수직으로</a:t>
            </a:r>
            <a:r>
              <a:rPr lang="ko-KR" altLang="en-US" sz="1000"/>
              <a:t> 모델을 분류 합니다</a:t>
            </a:r>
            <a:r>
              <a:rPr lang="en-US" altLang="ko-KR" sz="1000"/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아래 그림은 </a:t>
            </a:r>
            <a:r>
              <a:rPr lang="en-US" altLang="ko-KR" sz="1000" smtClean="0"/>
              <a:t>psfMag_u</a:t>
            </a:r>
            <a:r>
              <a:rPr lang="ko-KR" altLang="en-US" sz="1000" smtClean="0"/>
              <a:t>에 대한 </a:t>
            </a:r>
            <a:r>
              <a:rPr lang="en-US" altLang="ko-KR" sz="1000" smtClean="0"/>
              <a:t>kdeplot</a:t>
            </a:r>
            <a:r>
              <a:rPr lang="ko-KR" altLang="en-US" sz="1000" smtClean="0"/>
              <a:t>입니다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Kdeplot</a:t>
            </a:r>
            <a:r>
              <a:rPr lang="ko-KR" altLang="en-US" sz="1000" smtClean="0"/>
              <a:t>에서 </a:t>
            </a:r>
            <a:r>
              <a:rPr lang="en-US" altLang="ko-KR" sz="1000" smtClean="0"/>
              <a:t>tree</a:t>
            </a:r>
            <a:r>
              <a:rPr lang="ko-KR" altLang="en-US" sz="1000"/>
              <a:t>모델은 </a:t>
            </a:r>
            <a:r>
              <a:rPr lang="en-US" altLang="ko-KR" sz="1000"/>
              <a:t>psfMag_u&lt; 18.5</a:t>
            </a:r>
            <a:r>
              <a:rPr lang="ko-KR" altLang="en-US" sz="1000"/>
              <a:t>일 경우 높은확률로 </a:t>
            </a:r>
            <a:r>
              <a:rPr lang="en-US" altLang="ko-KR" sz="1000"/>
              <a:t>SPECTROPHOTO_STD</a:t>
            </a:r>
            <a:r>
              <a:rPr lang="ko-KR" altLang="en-US" sz="1000"/>
              <a:t>를 분류합니다</a:t>
            </a:r>
            <a:r>
              <a:rPr lang="en-US" altLang="ko-KR" sz="1000"/>
              <a:t>.</a:t>
            </a:r>
            <a:endParaRPr lang="en-US" altLang="ko-KR" sz="1000">
              <a:effectLst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998246"/>
            <a:ext cx="3581400" cy="167742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006600" y="2030647"/>
            <a:ext cx="22664" cy="156779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998246"/>
            <a:ext cx="1831305" cy="1411078"/>
          </a:xfrm>
          <a:prstGeom prst="rect">
            <a:avLst/>
          </a:prstGeom>
        </p:spPr>
      </p:pic>
      <p:sp>
        <p:nvSpPr>
          <p:cNvPr id="14" name="U자형 화살표 13"/>
          <p:cNvSpPr/>
          <p:nvPr/>
        </p:nvSpPr>
        <p:spPr>
          <a:xfrm>
            <a:off x="1828801" y="1657350"/>
            <a:ext cx="3655344" cy="340896"/>
          </a:xfrm>
          <a:prstGeom prst="uturnArrow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8200" y="2190952"/>
            <a:ext cx="990600" cy="112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91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/>
              <a:t>. </a:t>
            </a:r>
            <a:r>
              <a:rPr lang="en-US" altLang="ko-KR" b="1" smtClean="0"/>
              <a:t>EDA - Minus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381000" y="666750"/>
            <a:ext cx="647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아래</a:t>
            </a:r>
            <a:r>
              <a:rPr lang="ko-KR" altLang="en-US" sz="1000"/>
              <a:t> </a:t>
            </a:r>
            <a:r>
              <a:rPr lang="ko-KR" altLang="en-US" sz="1000" smtClean="0"/>
              <a:t>그림은 </a:t>
            </a:r>
            <a:r>
              <a:rPr lang="en-US" altLang="ko-KR" sz="1000" smtClean="0"/>
              <a:t>fiberMag_z </a:t>
            </a:r>
            <a:r>
              <a:rPr lang="ko-KR" altLang="en-US" sz="1000" smtClean="0"/>
              <a:t>와 </a:t>
            </a:r>
            <a:r>
              <a:rPr lang="en-US" altLang="ko-KR" sz="1000" smtClean="0"/>
              <a:t>psfMag_r</a:t>
            </a:r>
            <a:r>
              <a:rPr lang="ko-KR" altLang="en-US" sz="1000" smtClean="0"/>
              <a:t>의 </a:t>
            </a:r>
            <a:r>
              <a:rPr lang="en-US" altLang="ko-KR" sz="1000" smtClean="0"/>
              <a:t>scatterplot</a:t>
            </a:r>
            <a:r>
              <a:rPr lang="ko-KR" altLang="en-US" sz="1000" smtClean="0"/>
              <a:t>입니다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아래 그림을 보면</a:t>
            </a:r>
            <a:r>
              <a:rPr lang="ko-KR" altLang="en-US" sz="1000"/>
              <a:t> </a:t>
            </a:r>
            <a:r>
              <a:rPr lang="en-US" altLang="ko-KR" sz="1000"/>
              <a:t> fiberMag_z </a:t>
            </a:r>
            <a:r>
              <a:rPr lang="ko-KR" altLang="en-US" sz="1000"/>
              <a:t>와 </a:t>
            </a:r>
            <a:r>
              <a:rPr lang="en-US" altLang="ko-KR" sz="1000" smtClean="0"/>
              <a:t>psfMag_r</a:t>
            </a:r>
            <a:r>
              <a:rPr lang="ko-KR" altLang="en-US" sz="1000" smtClean="0"/>
              <a:t>의 관계가</a:t>
            </a:r>
            <a:r>
              <a:rPr lang="ko-KR" altLang="en-US" sz="1000"/>
              <a:t> 대각선 방향으로 군집되어있는 것을 볼 수 있습니다</a:t>
            </a:r>
            <a:r>
              <a:rPr lang="en-US" altLang="ko-KR" sz="1000"/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아래</a:t>
            </a:r>
            <a:r>
              <a:rPr lang="ko-KR" altLang="en-US" sz="1000"/>
              <a:t> </a:t>
            </a:r>
            <a:r>
              <a:rPr lang="en-US" altLang="ko-KR" sz="1000"/>
              <a:t>kdeplot</a:t>
            </a:r>
            <a:r>
              <a:rPr lang="ko-KR" altLang="en-US" sz="1000"/>
              <a:t>를 그리면 </a:t>
            </a:r>
            <a:r>
              <a:rPr lang="en-US" altLang="ko-KR" sz="1000"/>
              <a:t>'psfMag_u - fiberMag_z' &gt; 4 </a:t>
            </a:r>
            <a:r>
              <a:rPr lang="ko-KR" altLang="en-US" sz="1000"/>
              <a:t>일 때 주황색 또는 보라색으로 분류합니다</a:t>
            </a:r>
            <a:r>
              <a:rPr lang="en-US" altLang="ko-KR" sz="100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결론적으로</a:t>
            </a:r>
            <a:r>
              <a:rPr lang="ko-KR" altLang="en-US" sz="1000"/>
              <a:t> </a:t>
            </a:r>
            <a:r>
              <a:rPr lang="en-US" altLang="ko-KR" sz="1000"/>
              <a:t>minus </a:t>
            </a:r>
            <a:r>
              <a:rPr lang="ko-KR" altLang="en-US" sz="1000"/>
              <a:t>상호작용으로 인해 </a:t>
            </a:r>
            <a:r>
              <a:rPr lang="en-US" altLang="ko-KR" sz="1000"/>
              <a:t>tree</a:t>
            </a:r>
            <a:r>
              <a:rPr lang="ko-KR" altLang="en-US" sz="1000"/>
              <a:t>가 수직으로 분류할 수 있는 다양한 </a:t>
            </a:r>
            <a:r>
              <a:rPr lang="en-US" altLang="ko-KR" sz="1000"/>
              <a:t>feature</a:t>
            </a:r>
            <a:r>
              <a:rPr lang="ko-KR" altLang="en-US" sz="1000"/>
              <a:t>를 생성할 수 있습니다</a:t>
            </a:r>
            <a:r>
              <a:rPr lang="en-US" altLang="ko-KR" sz="100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0878"/>
            <a:ext cx="3720841" cy="174609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799687" y="4658952"/>
            <a:ext cx="1524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smtClean="0"/>
              <a:t>'psfMag_u</a:t>
            </a:r>
            <a:r>
              <a:rPr lang="en-US" altLang="ko-KR" sz="600"/>
              <a:t> - fiberMag_z' 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40" y="3064650"/>
            <a:ext cx="3581401" cy="16764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 rot="20576741">
            <a:off x="1614056" y="2188311"/>
            <a:ext cx="1254727" cy="229928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 rot="20576741">
            <a:off x="2549491" y="4378073"/>
            <a:ext cx="290531" cy="281503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38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3971925" cy="18382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5" y="2930493"/>
            <a:ext cx="3950495" cy="18190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65397" y="2830465"/>
            <a:ext cx="1524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'modelMag_z / modelMag_g'</a:t>
            </a:r>
          </a:p>
        </p:txBody>
      </p:sp>
      <p:sp>
        <p:nvSpPr>
          <p:cNvPr id="8" name="타원 7"/>
          <p:cNvSpPr/>
          <p:nvPr/>
        </p:nvSpPr>
        <p:spPr>
          <a:xfrm rot="20576741">
            <a:off x="1154792" y="2389426"/>
            <a:ext cx="353055" cy="540982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28800" y="4522402"/>
            <a:ext cx="2286000" cy="146268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000" y="666750"/>
            <a:ext cx="64770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아래 그림은 </a:t>
            </a:r>
            <a:r>
              <a:rPr lang="en-US" altLang="ko-KR" sz="1000" smtClean="0"/>
              <a:t>fiberMag/modelMag_g</a:t>
            </a:r>
            <a:r>
              <a:rPr lang="ko-KR" altLang="en-US" sz="1000" smtClean="0"/>
              <a:t>의 </a:t>
            </a:r>
            <a:r>
              <a:rPr lang="en-US" altLang="ko-KR" sz="1000" smtClean="0"/>
              <a:t>kdeplot</a:t>
            </a:r>
            <a:r>
              <a:rPr lang="en-US" altLang="ko-KR" sz="1000"/>
              <a:t>,</a:t>
            </a:r>
            <a:r>
              <a:rPr lang="ko-KR" altLang="en-US" sz="1000" smtClean="0"/>
              <a:t> 한</a:t>
            </a:r>
            <a:r>
              <a:rPr lang="en-US" altLang="ko-KR" sz="1000"/>
              <a:t> </a:t>
            </a:r>
            <a:r>
              <a:rPr lang="en-US" altLang="ko-KR" sz="1000" smtClean="0"/>
              <a:t>row</a:t>
            </a:r>
            <a:r>
              <a:rPr lang="ko-KR" altLang="en-US" sz="1000" smtClean="0"/>
              <a:t>에 대한 </a:t>
            </a:r>
            <a:r>
              <a:rPr lang="en-US" altLang="ko-KR" sz="1000" smtClean="0"/>
              <a:t>max-min kdeplot</a:t>
            </a:r>
            <a:r>
              <a:rPr lang="ko-KR" altLang="en-US" sz="1000" smtClean="0"/>
              <a:t>입니다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/>
              <a:t>모든 변수의 </a:t>
            </a:r>
            <a:r>
              <a:rPr lang="en-US" altLang="ko-KR" sz="1000"/>
              <a:t>/ </a:t>
            </a:r>
            <a:r>
              <a:rPr lang="ko-KR" altLang="en-US" sz="1000"/>
              <a:t>시도했고 </a:t>
            </a:r>
            <a:r>
              <a:rPr lang="en-US" altLang="ko-KR" sz="1000"/>
              <a:t>type</a:t>
            </a:r>
            <a:r>
              <a:rPr lang="ko-KR" altLang="en-US" sz="1000"/>
              <a:t>과의 상관관계가 </a:t>
            </a:r>
            <a:r>
              <a:rPr lang="en-US" altLang="ko-KR" sz="1000"/>
              <a:t>0.15</a:t>
            </a:r>
            <a:r>
              <a:rPr lang="ko-KR" altLang="en-US" sz="1000"/>
              <a:t>보다 크거나 </a:t>
            </a:r>
            <a:r>
              <a:rPr lang="en-US" altLang="ko-KR" sz="1000"/>
              <a:t>-0.1</a:t>
            </a:r>
            <a:r>
              <a:rPr lang="ko-KR" altLang="en-US" sz="1000"/>
              <a:t>보다 작은 변수를 생성했습니다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/>
              <a:t>한 </a:t>
            </a:r>
            <a:r>
              <a:rPr lang="en-US" altLang="ko-KR" sz="1000"/>
              <a:t>row</a:t>
            </a:r>
            <a:r>
              <a:rPr lang="ko-KR" altLang="en-US" sz="1000"/>
              <a:t>의 대해 </a:t>
            </a:r>
            <a:r>
              <a:rPr lang="en-US" altLang="ko-KR" sz="1000"/>
              <a:t>max </a:t>
            </a:r>
            <a:r>
              <a:rPr lang="en-US" altLang="ko-KR" sz="1000" smtClean="0"/>
              <a:t>- min</a:t>
            </a:r>
            <a:r>
              <a:rPr lang="ko-KR" altLang="en-US" sz="1000" smtClean="0"/>
              <a:t>변수를 생성했습니다 </a:t>
            </a:r>
            <a:r>
              <a:rPr lang="en-US" altLang="ko-KR" sz="1000" smtClean="0"/>
              <a:t>.</a:t>
            </a:r>
            <a:endParaRPr lang="en-US" altLang="ko-KR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/>
          </a:p>
          <a:p>
            <a:r>
              <a:rPr lang="en-US" altLang="ko-KR"/>
              <a:t/>
            </a:r>
            <a:br>
              <a:rPr lang="en-US" altLang="ko-KR"/>
            </a:b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533400" y="159161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/>
              <a:t>. </a:t>
            </a:r>
            <a:r>
              <a:rPr lang="en-US" altLang="ko-KR" b="1" smtClean="0"/>
              <a:t>EDA – Division / Diff</a:t>
            </a:r>
            <a:endParaRPr lang="en-US" altLang="ko-KR" b="1"/>
          </a:p>
        </p:txBody>
      </p:sp>
      <p:sp>
        <p:nvSpPr>
          <p:cNvPr id="4" name="직사각형 3"/>
          <p:cNvSpPr/>
          <p:nvPr/>
        </p:nvSpPr>
        <p:spPr>
          <a:xfrm>
            <a:off x="2093489" y="4668250"/>
            <a:ext cx="54694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/>
              <a:t>max - min</a:t>
            </a:r>
            <a:endParaRPr lang="ko-KR" altLang="en-US" sz="700"/>
          </a:p>
        </p:txBody>
      </p:sp>
    </p:spTree>
    <p:extLst>
      <p:ext uri="{BB962C8B-B14F-4D97-AF65-F5344CB8AC3E}">
        <p14:creationId xmlns:p14="http://schemas.microsoft.com/office/powerpoint/2010/main" val="1693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533400" y="159161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/>
              <a:t>. </a:t>
            </a:r>
            <a:r>
              <a:rPr lang="en-US" altLang="ko-KR" b="1" smtClean="0"/>
              <a:t>EDA – fiberID</a:t>
            </a:r>
            <a:endParaRPr lang="en-US" altLang="ko-KR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8" y="1352550"/>
            <a:ext cx="2952749" cy="15129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2" y="3257550"/>
            <a:ext cx="2867025" cy="1371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8" y="1352548"/>
            <a:ext cx="3067051" cy="151293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 rot="307584">
            <a:off x="2223274" y="2080771"/>
            <a:ext cx="983252" cy="75335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22099" y="3268612"/>
            <a:ext cx="1840106" cy="95407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 rot="307584">
            <a:off x="4908758" y="1394059"/>
            <a:ext cx="541091" cy="496816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1000" y="666750"/>
            <a:ext cx="6477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fiberID</a:t>
            </a:r>
            <a:r>
              <a:rPr lang="ko-KR" altLang="en-US" sz="1000"/>
              <a:t>는 매우 중요한 변수입니다</a:t>
            </a:r>
            <a:r>
              <a:rPr lang="en-US" altLang="ko-KR" sz="1000"/>
              <a:t>. fiberID 800</a:t>
            </a:r>
            <a:r>
              <a:rPr lang="ko-KR" altLang="en-US" sz="1000"/>
              <a:t>이상은 </a:t>
            </a:r>
            <a:r>
              <a:rPr lang="en-US" altLang="ko-KR" sz="1000"/>
              <a:t>QSO </a:t>
            </a:r>
            <a:r>
              <a:rPr lang="ko-KR" altLang="en-US" sz="1000"/>
              <a:t>타입만 있습니다</a:t>
            </a:r>
            <a:r>
              <a:rPr lang="en-US" altLang="ko-KR" sz="100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fiber</a:t>
            </a:r>
            <a:r>
              <a:rPr lang="en-US" altLang="ko-KR" sz="1000"/>
              <a:t> % 10</a:t>
            </a:r>
            <a:r>
              <a:rPr lang="ko-KR" altLang="en-US" sz="1000"/>
              <a:t>을 할 떄 </a:t>
            </a:r>
            <a:r>
              <a:rPr lang="en-US" altLang="ko-KR" sz="1000"/>
              <a:t>QSO</a:t>
            </a:r>
            <a:r>
              <a:rPr lang="ko-KR" altLang="en-US" sz="1000"/>
              <a:t>의 경우 홀수와 짝수에 따라 비율이 다른 것을 볼 수 있었습니다</a:t>
            </a:r>
            <a:r>
              <a:rPr lang="en-US" altLang="ko-KR" sz="100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/>
              <a:t>fiber % 100</a:t>
            </a:r>
            <a:r>
              <a:rPr lang="ko-KR" altLang="en-US" sz="1000" smtClean="0"/>
              <a:t>의 변수도 모델의 예측력에 도움을 주었습니다</a:t>
            </a:r>
            <a:r>
              <a:rPr lang="en-US" altLang="ko-KR" sz="1000" smtClean="0"/>
              <a:t>.</a:t>
            </a:r>
            <a:endParaRPr lang="en-US" altLang="ko-KR" sz="1000"/>
          </a:p>
          <a:p>
            <a:r>
              <a:rPr lang="en-US" altLang="ko-KR" sz="1000"/>
              <a:t/>
            </a:r>
            <a:br>
              <a:rPr lang="en-US" altLang="ko-KR" sz="1000"/>
            </a:br>
            <a:endParaRPr lang="en-US" altLang="ko-KR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3268611"/>
            <a:ext cx="2441246" cy="1335075"/>
          </a:xfrm>
          <a:prstGeom prst="rect">
            <a:avLst/>
          </a:prstGeom>
        </p:spPr>
      </p:pic>
      <p:sp>
        <p:nvSpPr>
          <p:cNvPr id="20" name="U자형 화살표 19"/>
          <p:cNvSpPr/>
          <p:nvPr/>
        </p:nvSpPr>
        <p:spPr>
          <a:xfrm>
            <a:off x="1828800" y="3090749"/>
            <a:ext cx="2514599" cy="166800"/>
          </a:xfrm>
          <a:prstGeom prst="uturnArrow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8200" y="2776095"/>
            <a:ext cx="6543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/>
              <a:t>fiber % 100</a:t>
            </a:r>
            <a:endParaRPr lang="ko-KR" altLang="en-US" sz="800"/>
          </a:p>
        </p:txBody>
      </p:sp>
      <p:sp>
        <p:nvSpPr>
          <p:cNvPr id="22" name="직사각형 21"/>
          <p:cNvSpPr/>
          <p:nvPr/>
        </p:nvSpPr>
        <p:spPr>
          <a:xfrm>
            <a:off x="1295400" y="4558163"/>
            <a:ext cx="6030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/>
              <a:t>fiber % </a:t>
            </a:r>
            <a:r>
              <a:rPr lang="en-US" altLang="ko-KR" sz="800" smtClean="0"/>
              <a:t>10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603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5" dirty="0"/>
              <a:t>ht</a:t>
            </a:r>
            <a:r>
              <a:rPr dirty="0"/>
              <a:t>tps</a:t>
            </a:r>
            <a:r>
              <a:rPr spc="-5" dirty="0"/>
              <a:t>:/</a:t>
            </a:r>
            <a:r>
              <a:rPr spc="-10" dirty="0"/>
              <a:t>/</a:t>
            </a:r>
            <a:r>
              <a:rPr dirty="0"/>
              <a:t>da</a:t>
            </a:r>
            <a:r>
              <a:rPr spc="-10" dirty="0"/>
              <a:t>c</a:t>
            </a:r>
            <a:r>
              <a:rPr spc="-5" dirty="0"/>
              <a:t>on</a:t>
            </a:r>
            <a:r>
              <a:rPr spc="-10" dirty="0"/>
              <a:t>.</a:t>
            </a:r>
            <a:r>
              <a:rPr dirty="0"/>
              <a:t>io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685DE-9F1C-4C45-ACAA-4D63BB604828}"/>
              </a:ext>
            </a:extLst>
          </p:cNvPr>
          <p:cNvSpPr txBox="1"/>
          <p:nvPr/>
        </p:nvSpPr>
        <p:spPr>
          <a:xfrm>
            <a:off x="475176" y="196018"/>
            <a:ext cx="264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en-US" altLang="ko-KR" b="1"/>
              <a:t>. Feature engineering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914320"/>
              </p:ext>
            </p:extLst>
          </p:nvPr>
        </p:nvGraphicFramePr>
        <p:xfrm>
          <a:off x="475176" y="742950"/>
          <a:ext cx="6157399" cy="3575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399">
                  <a:extLst>
                    <a:ext uri="{9D8B030D-6E8A-4147-A177-3AD203B41FA5}">
                      <a16:colId xmlns:a16="http://schemas.microsoft.com/office/drawing/2014/main" val="38684109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4572438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6314867"/>
                    </a:ext>
                  </a:extLst>
                </a:gridCol>
                <a:gridCol w="2102532">
                  <a:extLst>
                    <a:ext uri="{9D8B030D-6E8A-4147-A177-3AD203B41FA5}">
                      <a16:colId xmlns:a16="http://schemas.microsoft.com/office/drawing/2014/main" val="1600575463"/>
                    </a:ext>
                  </a:extLst>
                </a:gridCol>
                <a:gridCol w="1097868">
                  <a:extLst>
                    <a:ext uri="{9D8B030D-6E8A-4147-A177-3AD203B41FA5}">
                      <a16:colId xmlns:a16="http://schemas.microsoft.com/office/drawing/2014/main" val="82655894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변수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개수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수식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변수명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변수설명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33941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Base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21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기본 변수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fiberID,</a:t>
                      </a:r>
                      <a:endParaRPr lang="en-US" altLang="ko-KR" sz="1000" smtClean="0">
                        <a:latin typeface="+mn-lt"/>
                      </a:endParaRP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n-lt"/>
                        </a:rPr>
                        <a:t>psfMag_u</a:t>
                      </a:r>
                      <a:r>
                        <a:rPr lang="en-US" altLang="ko-KR" sz="1000" baseline="0" smtClean="0">
                          <a:latin typeface="+mn-lt"/>
                        </a:rPr>
                        <a:t> 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smtClean="0">
                          <a:latin typeface="+mn-lt"/>
                        </a:rPr>
                        <a:t>… 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modelMag_z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기본변수</a:t>
                      </a:r>
                      <a:endParaRPr lang="en-US" altLang="ko-KR" sz="1000" b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28522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Minus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79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변수 </a:t>
                      </a:r>
                      <a:r>
                        <a:rPr lang="en-US" altLang="ko-KR" sz="1000" smtClean="0">
                          <a:latin typeface="+mn-lt"/>
                        </a:rPr>
                        <a:t>- </a:t>
                      </a:r>
                      <a:r>
                        <a:rPr lang="ko-KR" altLang="en-US" sz="1000" smtClean="0">
                          <a:latin typeface="+mn-lt"/>
                        </a:rPr>
                        <a:t>변수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psfMag_u-fiberMag_u</a:t>
                      </a:r>
                    </a:p>
                    <a:p>
                      <a:pPr algn="ctr" latinLnBrk="1"/>
                      <a:r>
                        <a:rPr lang="en-US" altLang="ko-KR" sz="1000" b="0" i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pPr algn="ctr" latinLnBrk="1"/>
                      <a:r>
                        <a:rPr lang="en-US" altLang="ko-KR" sz="1000" b="0" i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modelMag_z-petroMag_z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변수 중요도를 통해 </a:t>
                      </a:r>
                      <a:r>
                        <a:rPr lang="en-US" altLang="ko-KR" sz="1000" smtClean="0">
                          <a:latin typeface="+mn-lt"/>
                        </a:rPr>
                        <a:t>79</a:t>
                      </a:r>
                      <a:r>
                        <a:rPr lang="ko-KR" altLang="en-US" sz="1000" smtClean="0">
                          <a:latin typeface="+mn-lt"/>
                        </a:rPr>
                        <a:t>개 선택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61643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Division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36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mtClean="0">
                          <a:latin typeface="+mn-lt"/>
                        </a:rPr>
                        <a:t>변수 </a:t>
                      </a:r>
                      <a:r>
                        <a:rPr lang="en-US" altLang="ko-KR" sz="1000" smtClean="0">
                          <a:latin typeface="+mn-lt"/>
                        </a:rPr>
                        <a:t>/ </a:t>
                      </a:r>
                      <a:r>
                        <a:rPr lang="ko-KR" altLang="en-US" sz="1000" smtClean="0">
                          <a:latin typeface="+mn-lt"/>
                        </a:rPr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'modelMag_z/modelMag_g'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…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'psfMag_g/modelMag_z'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84976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Diff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1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Max(row) – min(row)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'max-min'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719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feberID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3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fiberID</a:t>
                      </a:r>
                      <a:r>
                        <a:rPr lang="en-US" altLang="ko-KR" sz="1000" b="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2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fiberID</a:t>
                      </a:r>
                      <a:r>
                        <a:rPr lang="en-US" altLang="ko-KR" sz="1000" b="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10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fiberID</a:t>
                      </a:r>
                      <a:r>
                        <a:rPr lang="en-US" altLang="ko-KR" sz="1000" b="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fiberI2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n-lt"/>
                        </a:rPr>
                        <a:t>fiberI3</a:t>
                      </a:r>
                    </a:p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>
                          <a:latin typeface="+mn-lt"/>
                        </a:rPr>
                        <a:t>fiberI4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40996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+mn-lt"/>
                        </a:rPr>
                        <a:t>총</a:t>
                      </a:r>
                      <a:r>
                        <a:rPr lang="ko-KR" altLang="en-US" sz="1000" baseline="0" smtClean="0">
                          <a:latin typeface="+mn-lt"/>
                        </a:rPr>
                        <a:t> 변수 수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latin typeface="+mn-lt"/>
                        </a:rPr>
                        <a:t>140</a:t>
                      </a:r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03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6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255</Words>
  <Application>Microsoft Office PowerPoint</Application>
  <PresentationFormat>사용자 지정</PresentationFormat>
  <Paragraphs>122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Dotum</vt:lpstr>
      <vt:lpstr>Malgun Gothic</vt:lpstr>
      <vt:lpstr>Malgun Gothic</vt:lpstr>
      <vt:lpstr>Arial</vt:lpstr>
      <vt:lpstr>Calibri</vt:lpstr>
      <vt:lpstr>Calibri Light</vt:lpstr>
      <vt:lpstr>Comic Sans MS</vt:lpstr>
      <vt:lpstr>Trebuchet MS</vt:lpstr>
      <vt:lpstr>Office Theme</vt:lpstr>
      <vt:lpstr>Dacon 2회 천체유형분류 모델링 경진대회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user</cp:lastModifiedBy>
  <cp:revision>18</cp:revision>
  <dcterms:created xsi:type="dcterms:W3CDTF">2019-11-05T08:15:17Z</dcterms:created>
  <dcterms:modified xsi:type="dcterms:W3CDTF">2020-03-08T06:56:31Z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2019-07-28T00:00:00Z</vt:filetime>
  </property>
  <property fmtid="{D5CDD505-2E9C-101B-9397-08002B2CF9AE}" pid="3" name="Creator">
    <vt:lpwstr>Microsoft® PowerPoint® Office 365용 </vt:lpwstr>
  </property>
  <property fmtid="{D5CDD505-2E9C-101B-9397-08002B2CF9AE}" pid="4" name="LastSaved">
    <vt:filetime>2019-11-05T00:00:00Z</vt:filetime>
  </property>
</Properties>
</file>